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8"/>
    <p:restoredTop sz="85153"/>
  </p:normalViewPr>
  <p:slideViewPr>
    <p:cSldViewPr snapToGrid="0" snapToObjects="1">
      <p:cViewPr varScale="1">
        <p:scale>
          <a:sx n="110" d="100"/>
          <a:sy n="110" d="100"/>
        </p:scale>
        <p:origin x="2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Gustavo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965539"/>
            <a:ext cx="8975652" cy="121142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Check </a:t>
            </a:r>
            <a:r>
              <a:rPr lang="en-US" dirty="0" err="1"/>
              <a:t>Github</a:t>
            </a:r>
            <a:r>
              <a:rPr lang="en-US" dirty="0"/>
              <a:t> for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67D69-3198-6C6A-41A9-F2D88B30C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63802"/>
            <a:ext cx="7772400" cy="30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plotted include (see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details):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payload mass, to assess evolution of successful landings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launch site, to assess differences in success rates over different sites,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launch site, to assess the sites capabilities with respect to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type vs success rate, to assess what orbits are more challenging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vs orbit, to assess if the success rate of different orbit categories changes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vs orbit, to assess if the payload affects the success of a launch depending on the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year, to assess the evolution of successful launches per year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4"/>
            <a:ext cx="9890274" cy="45127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SQL queries performed: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"/>
              </a:rPr>
              <a:t>Display the names of the unique launch sites 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latin typeface=""/>
              </a:rPr>
              <a:t>Display 5 records where launch sites begin with the string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latin typeface="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latin typeface=""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latin typeface=""/>
              </a:rPr>
              <a:t>List the date when the first </a:t>
            </a:r>
            <a:r>
              <a:rPr lang="en-US" sz="1200" dirty="0" err="1">
                <a:latin typeface=""/>
              </a:rPr>
              <a:t>succesful</a:t>
            </a:r>
            <a:r>
              <a:rPr lang="en-US" sz="1200" dirty="0">
                <a:latin typeface=""/>
              </a:rPr>
              <a:t> landing outcome in ground pad was </a:t>
            </a:r>
            <a:r>
              <a:rPr lang="en-US" sz="1200" dirty="0" err="1">
                <a:latin typeface=""/>
              </a:rPr>
              <a:t>acheived</a:t>
            </a:r>
            <a:r>
              <a:rPr lang="en-US" sz="1200" dirty="0">
                <a:latin typeface="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latin typeface="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latin typeface="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latin typeface=""/>
              </a:rPr>
              <a:t>List the names of the </a:t>
            </a:r>
            <a:r>
              <a:rPr lang="en-US" sz="1200" dirty="0" err="1">
                <a:latin typeface=""/>
              </a:rPr>
              <a:t>booster_versions</a:t>
            </a:r>
            <a:r>
              <a:rPr lang="en-US" sz="1200" dirty="0">
                <a:latin typeface="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latin typeface=""/>
              </a:rPr>
              <a:t>List the records which will display the month names, failure </a:t>
            </a:r>
            <a:r>
              <a:rPr lang="en-US" sz="1200" dirty="0" err="1">
                <a:latin typeface=""/>
              </a:rPr>
              <a:t>landing_outcomes</a:t>
            </a:r>
            <a:r>
              <a:rPr lang="en-US" sz="1200" dirty="0">
                <a:latin typeface=""/>
              </a:rPr>
              <a:t> in drone ship ,booster versions, </a:t>
            </a:r>
            <a:r>
              <a:rPr lang="en-US" sz="1200" dirty="0" err="1">
                <a:latin typeface=""/>
              </a:rPr>
              <a:t>launch_site</a:t>
            </a:r>
            <a:r>
              <a:rPr lang="en-US" sz="1200" dirty="0">
                <a:latin typeface=""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latin typeface=""/>
              </a:rPr>
              <a:t>Rank the count of landing outcomes (such as Failure (drone ship) or Success (ground pad)) between the date 2010-06-04 and 2017-03-20, in descending order.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such as markers, circles, lines, etc. were added to the map to find optimal locations for building a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details: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to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 launches by site, to assess the success rates of each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by payload, to assess the effects of different payloads on the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details: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4656"/>
            <a:ext cx="10687962" cy="480230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splitting data into test and train data, we applied the procedure outlined on the flowchart to each classification method (see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details:)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compared the accuracies of each model to rank them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D8ED19-C4A6-E6C7-A768-86A58193F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2464993"/>
            <a:ext cx="7772400" cy="296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KNN and SVM models displayed the best prediction accuracy (83.3%)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had the worst prediction accuracy (77.8%)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of launches improved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 payload masses perform better than higher payload masses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244B6-836F-A349-DCE8-F6BA00207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1409097"/>
            <a:ext cx="7524509" cy="514543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6E2C104-C910-BDE3-5643-673168A667A5}"/>
              </a:ext>
            </a:extLst>
          </p:cNvPr>
          <p:cNvSpPr txBox="1">
            <a:spLocks/>
          </p:cNvSpPr>
          <p:nvPr/>
        </p:nvSpPr>
        <p:spPr>
          <a:xfrm>
            <a:off x="243068" y="1409097"/>
            <a:ext cx="3067291" cy="50181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 CCAFS SLC 40 and VAFB SLC 4E displayed more successful launches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 KSC LC 39A is unclear, with similar number of failed launches in the early days as well as in later days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1413" y="2754775"/>
            <a:ext cx="2939969" cy="36724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 heavy payload rockets in VAFB SLC 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2508A7-5B35-66CD-E63E-12147919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609" y="1436392"/>
            <a:ext cx="7772400" cy="49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430685"/>
            <a:ext cx="3130657" cy="35948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with perfect launch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GTO, ISS, SO with lowest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14EEC-6BAE-4180-B066-90B63A17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233" y="1132170"/>
            <a:ext cx="7772400" cy="489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VLEO launches over the last few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increased success rate over the years (except SO, but only 1 launch)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8E0A3-3EE1-73C5-AA8B-F9FE4C159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415067"/>
            <a:ext cx="6763312" cy="476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success rates for different payloads and different orbit types, e.g.: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only for lower payloads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more successful at larger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90467-B7A4-28AF-DF9B-5BACD7FD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10" y="1337040"/>
            <a:ext cx="6583362" cy="453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success rate increased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D0CDA-9EC9-6C78-E6AC-898D5531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846" y="1582835"/>
            <a:ext cx="6533507" cy="47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E7DF4-7CCF-A144-D080-F1827E389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746" y="1527482"/>
            <a:ext cx="7322508" cy="422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55080-3FCE-F016-2CE9-E2525A175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445" y="1585732"/>
            <a:ext cx="9781109" cy="42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FE4149-2E81-48A3-49E1-C1C21F1A8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29" y="2090274"/>
            <a:ext cx="10601782" cy="30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D9B89B-1582-F54C-AE58-AE4D18F48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06424"/>
            <a:ext cx="10158235" cy="28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6FA9C-01C1-02AD-0202-53C4E7159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46" y="1700211"/>
            <a:ext cx="8829672" cy="38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1BD89-B5DB-1122-6294-E50E3E576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676400"/>
            <a:ext cx="10368680" cy="343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10326708" cy="317181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collected Space X launch data, extracted the success rates based on engine, payload, launch site, and utilized that data to estimate the success rates of future missions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 EDA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of launch sites and launch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with outcomes by site and engine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Classification and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results allowed us to assess the performance of the different models used and establish their suitability for predictive analysis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8C642B-84E9-03AD-392E-16C196FF2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939" y="1460499"/>
            <a:ext cx="7284093" cy="467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FB4A0-95CD-3007-A3BD-2330CDAD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719" y="1477360"/>
            <a:ext cx="6887901" cy="484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7F490-2033-4B11-6726-E73E9378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59" y="2132029"/>
            <a:ext cx="9981082" cy="27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37D3BD-7F27-0086-E5FC-17FFF195F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811" y="1282700"/>
            <a:ext cx="60960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643011"/>
            <a:ext cx="9745589" cy="9754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Note that all launch sites are in the southern (southeastern, southwestern) parts of the U, as these are closer to the Equator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in the USA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6747BE-55DA-912F-DB40-1D06CB4C9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38" y="1291063"/>
            <a:ext cx="7096246" cy="42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Launches at KSC LC-39A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6F5AE8-43AF-4E49-37D9-CA83F4A36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508" y="1345386"/>
            <a:ext cx="6032606" cy="46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between LC-40 and coastline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BFBD0-C5FD-6FA5-FA3E-3B4D2BB7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1848831"/>
            <a:ext cx="7772400" cy="40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Success,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34407-3CF3-D0AE-6DD7-F6C3A4C1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97" y="1703850"/>
            <a:ext cx="10831606" cy="38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10399485" cy="3277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launched multiple rockets over the last ~10 years, with increasing success rate. It has become one of the principal NASA contractors to assist with their operations, current, and future missions, with Falcon 9 being one of its main reusable rockets.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Upon analyzing data of Falcon 9 rockets, we wish to answer a few questions: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develop a model that accurately predicts the success rate of a launch based on factors such as engine used and payload?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apply this model to guide future operations?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 rates for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E290A-87C5-786F-CFBD-A451808C7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40" y="1937444"/>
            <a:ext cx="11698132" cy="35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Rates by Payload and Booster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B2E170-D344-9070-9375-3B01B4A27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972" y="1562114"/>
            <a:ext cx="7772400" cy="2273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6A6423-9642-CD88-BB28-7E84CD49E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72" y="3919328"/>
            <a:ext cx="7772400" cy="23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B39E3-E2E2-412F-1A70-D08D4BAB2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75" y="1462458"/>
            <a:ext cx="6212872" cy="476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30097" y="5941726"/>
            <a:ext cx="9477960" cy="7552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looks the same for the 3 best-performing models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8AFC7-D3CD-9AB4-CCCF-E95EF741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535" y="1376068"/>
            <a:ext cx="5199084" cy="43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0F3084-DB34-B77F-3BA8-A964EC496EDA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k-nearest neighbor, and SVM models displayed the best prediction accuracy (83.3%)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had the worst prediction accuracy (77.8%)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of launches improved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 payload masses perform better than higher payload masses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directly from SpaceX using its own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further processed through One Hot Encoding, by removing null values and focusing on the variables of interest, such as launch outcome, booster version, and orbit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Models include logistic regression, KNN, SVM, decision trees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22708" cy="146547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through the SpaceX API and further web scraping was performed on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includes launch data, payload, engine, launch site, landing outcome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0D0A12-4D35-5711-88CC-9D6FD885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66078"/>
            <a:ext cx="7772400" cy="26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9" y="1800225"/>
            <a:ext cx="320725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SpaceX API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further details: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FF430-C845-3CD9-499A-DED1CD1BF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811" y="1924721"/>
            <a:ext cx="67437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45A78F-8D4A-71B6-F8F9-C94EC12A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811" y="3491637"/>
            <a:ext cx="7772400" cy="10107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546DFD-9AAE-263C-7046-790DE9C58E54}"/>
              </a:ext>
            </a:extLst>
          </p:cNvPr>
          <p:cNvSpPr txBox="1"/>
          <p:nvPr/>
        </p:nvSpPr>
        <p:spPr>
          <a:xfrm>
            <a:off x="4277811" y="4569858"/>
            <a:ext cx="58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See </a:t>
            </a:r>
            <a:r>
              <a:rPr lang="en-US" dirty="0" err="1"/>
              <a:t>Github</a:t>
            </a:r>
            <a:r>
              <a:rPr lang="en-US" dirty="0"/>
              <a:t> for details of function calling to clean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5FCEC9-3DE7-6162-7729-2B82A7E90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811" y="5488212"/>
            <a:ext cx="6489700" cy="469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984541-252D-98D3-4266-12DDF6532BA5}"/>
              </a:ext>
            </a:extLst>
          </p:cNvPr>
          <p:cNvSpPr txBox="1"/>
          <p:nvPr/>
        </p:nvSpPr>
        <p:spPr>
          <a:xfrm>
            <a:off x="4277811" y="5090784"/>
            <a:ext cx="58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Data saved to csv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61FFD3-7DEF-FE6E-F381-2B63B861E89D}"/>
              </a:ext>
            </a:extLst>
          </p:cNvPr>
          <p:cNvSpPr txBox="1"/>
          <p:nvPr/>
        </p:nvSpPr>
        <p:spPr>
          <a:xfrm>
            <a:off x="4277811" y="3046508"/>
            <a:ext cx="58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Response converted to .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49CCC1-8F6F-EA27-2606-10854940278C}"/>
              </a:ext>
            </a:extLst>
          </p:cNvPr>
          <p:cNvSpPr txBox="1"/>
          <p:nvPr/>
        </p:nvSpPr>
        <p:spPr>
          <a:xfrm>
            <a:off x="4277811" y="1496366"/>
            <a:ext cx="58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Response converted to .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441245" cy="184216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Wikipedia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details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A195D-2AF0-91B3-5540-C37F15100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40" y="1957650"/>
            <a:ext cx="6870700" cy="977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D89682-4C3B-EDD1-11C4-1ADFC7EBE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440" y="2903782"/>
            <a:ext cx="7772400" cy="655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B213DD-CA29-6BD2-697F-AF681EB731E7}"/>
              </a:ext>
            </a:extLst>
          </p:cNvPr>
          <p:cNvSpPr txBox="1"/>
          <p:nvPr/>
        </p:nvSpPr>
        <p:spPr>
          <a:xfrm>
            <a:off x="4264306" y="3556840"/>
            <a:ext cx="58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Extracting tables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0BF16B-6D7E-AA4D-25DC-C9522512E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440" y="3944845"/>
            <a:ext cx="7772400" cy="8475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BBE4DC-E939-CFE8-C20F-9E2A69EF3B74}"/>
              </a:ext>
            </a:extLst>
          </p:cNvPr>
          <p:cNvSpPr txBox="1"/>
          <p:nvPr/>
        </p:nvSpPr>
        <p:spPr>
          <a:xfrm>
            <a:off x="4264306" y="1639888"/>
            <a:ext cx="58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Response obtained and assigned to Beautiful Soup object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F527CF-DB86-E03F-ED44-9298FD4307ED}"/>
              </a:ext>
            </a:extLst>
          </p:cNvPr>
          <p:cNvSpPr txBox="1"/>
          <p:nvPr/>
        </p:nvSpPr>
        <p:spPr>
          <a:xfrm>
            <a:off x="4264306" y="4790046"/>
            <a:ext cx="76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See </a:t>
            </a:r>
            <a:r>
              <a:rPr lang="en-US" dirty="0" err="1"/>
              <a:t>Github</a:t>
            </a:r>
            <a:r>
              <a:rPr lang="en-US" dirty="0"/>
              <a:t> for details of </a:t>
            </a:r>
            <a:r>
              <a:rPr lang="en-US" dirty="0" err="1"/>
              <a:t>dataframe</a:t>
            </a:r>
            <a:r>
              <a:rPr lang="en-US" dirty="0"/>
              <a:t> creation and further data manipulation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DF31E4-749F-BC2B-4728-4E892CBE2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656" y="5591596"/>
            <a:ext cx="7772400" cy="88492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7D01A-429A-F2CF-AAE5-AF5617EE2D7F}"/>
              </a:ext>
            </a:extLst>
          </p:cNvPr>
          <p:cNvSpPr txBox="1"/>
          <p:nvPr/>
        </p:nvSpPr>
        <p:spPr>
          <a:xfrm>
            <a:off x="4264306" y="5147965"/>
            <a:ext cx="7657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Final </a:t>
            </a:r>
            <a:r>
              <a:rPr lang="en-US" dirty="0" err="1"/>
              <a:t>dataframe</a:t>
            </a:r>
            <a:r>
              <a:rPr lang="en-US" dirty="0"/>
              <a:t> creating and saving data into a csv file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</TotalTime>
  <Words>1316</Words>
  <Application>Microsoft Macintosh PowerPoint</Application>
  <PresentationFormat>Widescreen</PresentationFormat>
  <Paragraphs>196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Office User</cp:lastModifiedBy>
  <cp:revision>231</cp:revision>
  <dcterms:created xsi:type="dcterms:W3CDTF">2021-04-29T18:58:34Z</dcterms:created>
  <dcterms:modified xsi:type="dcterms:W3CDTF">2023-10-09T16:56:11Z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